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2"/>
  </p:notesMasterIdLst>
  <p:handoutMasterIdLst>
    <p:handoutMasterId r:id="rId33"/>
  </p:handout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3231"/>
    <a:srgbClr val="BFB29A"/>
    <a:srgbClr val="195570"/>
    <a:srgbClr val="007397"/>
    <a:srgbClr val="F15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 autoAdjust="0"/>
    <p:restoredTop sz="94628" autoAdjust="0"/>
  </p:normalViewPr>
  <p:slideViewPr>
    <p:cSldViewPr>
      <p:cViewPr>
        <p:scale>
          <a:sx n="100" d="100"/>
          <a:sy n="100" d="100"/>
        </p:scale>
        <p:origin x="1424" y="8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Visual Studio </a:t>
            </a:r>
            <a:r>
              <a:rPr lang="en-US" dirty="0" smtClean="0"/>
              <a:t>Live! Redmond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8/10/17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88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2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1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12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59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35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76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8/10/17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8/10/17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8/10/17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8/10/17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8/10/17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8/10/17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accent3">
              <a:lumMod val="50000"/>
            </a:schemeClr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3">
            <a:lumMod val="50000"/>
          </a:schemeClr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3">
            <a:lumMod val="50000"/>
          </a:schemeClr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3">
            <a:lumMod val="50000"/>
          </a:schemeClr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3">
            <a:lumMod val="50000"/>
          </a:schemeClr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3">
            <a:lumMod val="50000"/>
          </a:schemeClr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600" y="1322090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3200" b="1" dirty="0">
                <a:solidFill>
                  <a:srgbClr val="A63231"/>
                </a:solidFill>
                <a:latin typeface="Arial Bold" pitchFamily="-72" charset="0"/>
              </a:rPr>
              <a:t>Continuous Integration and Delivery for Mobile Applications using VSTS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214" y="2499742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Kevin Ford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Mobile Practice Lead, 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r"/>
            <a:r>
              <a:rPr lang="en-US" sz="2400" b="1" dirty="0" err="1" smtClean="0">
                <a:solidFill>
                  <a:schemeClr val="accent3">
                    <a:lumMod val="50000"/>
                  </a:schemeClr>
                </a:solidFill>
              </a:rPr>
              <a:t>Magenic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b="1" dirty="0">
              <a:solidFill>
                <a:srgbClr val="FFCC00"/>
              </a:solidFill>
            </a:endParaRPr>
          </a:p>
          <a:p>
            <a:endParaRPr lang="en-US" sz="1400" dirty="0">
              <a:latin typeface="Times New Roman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Xbuild</a:t>
            </a:r>
            <a:r>
              <a:rPr lang="en-US" dirty="0" smtClean="0"/>
              <a:t> vs. </a:t>
            </a:r>
            <a:r>
              <a:rPr lang="en-US" dirty="0" err="1" smtClean="0"/>
              <a:t>MSBuild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063625"/>
            <a:ext cx="4724400" cy="15236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1091583"/>
            <a:ext cx="3352800" cy="69691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Xbuild</a:t>
            </a:r>
            <a:r>
              <a:rPr lang="en-US" sz="2400" dirty="0" smtClean="0"/>
              <a:t> </a:t>
            </a:r>
            <a:r>
              <a:rPr lang="en-US" sz="2400" dirty="0" smtClean="0"/>
              <a:t>had been used </a:t>
            </a:r>
            <a:r>
              <a:rPr lang="en-US" sz="2400" dirty="0" smtClean="0"/>
              <a:t>by Current VSTS Tasks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98824" y="1856274"/>
            <a:ext cx="3358776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MSBuild</a:t>
            </a:r>
            <a:r>
              <a:rPr lang="en-US" sz="2400" dirty="0" smtClean="0"/>
              <a:t> </a:t>
            </a:r>
            <a:r>
              <a:rPr lang="en-US" sz="2400" dirty="0" smtClean="0"/>
              <a:t>released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98824" y="2614615"/>
            <a:ext cx="8387976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Xbuild</a:t>
            </a:r>
            <a:r>
              <a:rPr lang="en-US" sz="2400" dirty="0"/>
              <a:t> very basic feature set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298824" y="3371179"/>
            <a:ext cx="83820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MacInCloud</a:t>
            </a:r>
            <a:r>
              <a:rPr lang="en-US" sz="2400" dirty="0" smtClean="0"/>
              <a:t> still using </a:t>
            </a:r>
            <a:r>
              <a:rPr lang="en-US" sz="2400" dirty="0" err="1" smtClean="0"/>
              <a:t>MSBuild</a:t>
            </a:r>
            <a:r>
              <a:rPr lang="en-US" sz="2400" dirty="0" smtClean="0"/>
              <a:t> 15.1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98824" y="4127743"/>
            <a:ext cx="83820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Many older TFS tasks still use </a:t>
            </a:r>
            <a:r>
              <a:rPr lang="en-US" sz="2400" dirty="0" err="1" smtClean="0"/>
              <a:t>XBuild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94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8824" y="1200150"/>
            <a:ext cx="8393952" cy="690560"/>
          </a:xfrm>
          <a:prstGeom prst="rect">
            <a:avLst/>
          </a:prstGeom>
          <a:solidFill>
            <a:srgbClr val="EC2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Restore External Dependencies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98824" y="2033585"/>
            <a:ext cx="8387976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Ensure Code Compiles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04800" y="2860670"/>
            <a:ext cx="8387976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Ensure Unit Tests Pass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04800" y="3694105"/>
            <a:ext cx="83820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Check Code Quality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830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Management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39000" y="2571750"/>
            <a:ext cx="1066800" cy="685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Merge Branch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0" y="2571750"/>
            <a:ext cx="1066800" cy="685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Current Release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34000" y="3665517"/>
            <a:ext cx="1066800" cy="685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Past </a:t>
            </a:r>
            <a:r>
              <a:rPr lang="en-US" dirty="0" smtClean="0"/>
              <a:t>Release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34000" y="1449614"/>
            <a:ext cx="1066800" cy="685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Future</a:t>
            </a:r>
          </a:p>
          <a:p>
            <a:pPr algn="ctr"/>
            <a:r>
              <a:rPr lang="en-US" dirty="0" smtClean="0"/>
              <a:t>Release</a:t>
            </a:r>
            <a:endParaRPr lang="en-US" dirty="0"/>
          </a:p>
        </p:txBody>
      </p:sp>
      <p:cxnSp>
        <p:nvCxnSpPr>
          <p:cNvPr id="12" name="Elbow Connector 11"/>
          <p:cNvCxnSpPr>
            <a:stCxn id="4" idx="0"/>
            <a:endCxn id="8" idx="3"/>
          </p:cNvCxnSpPr>
          <p:nvPr/>
        </p:nvCxnSpPr>
        <p:spPr>
          <a:xfrm rot="16200000" flipV="1">
            <a:off x="6696982" y="1496332"/>
            <a:ext cx="779236" cy="1371600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3"/>
            <a:endCxn id="4" idx="2"/>
          </p:cNvCxnSpPr>
          <p:nvPr/>
        </p:nvCxnSpPr>
        <p:spPr>
          <a:xfrm flipV="1">
            <a:off x="6400800" y="3257550"/>
            <a:ext cx="1371600" cy="750867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400800" y="2743200"/>
            <a:ext cx="83820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400800" y="3080535"/>
            <a:ext cx="838200" cy="556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200400" y="1449613"/>
            <a:ext cx="1066800" cy="685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Feature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200400" y="2571750"/>
            <a:ext cx="1066800" cy="685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Feature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200400" y="3665517"/>
            <a:ext cx="1066800" cy="685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Feature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5" idx="3"/>
            <a:endCxn id="8" idx="1"/>
          </p:cNvCxnSpPr>
          <p:nvPr/>
        </p:nvCxnSpPr>
        <p:spPr>
          <a:xfrm>
            <a:off x="4267200" y="1792513"/>
            <a:ext cx="1066800" cy="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6" idx="3"/>
            <a:endCxn id="5" idx="1"/>
          </p:cNvCxnSpPr>
          <p:nvPr/>
        </p:nvCxnSpPr>
        <p:spPr>
          <a:xfrm>
            <a:off x="4267200" y="2914650"/>
            <a:ext cx="106680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7" idx="3"/>
            <a:endCxn id="6" idx="1"/>
          </p:cNvCxnSpPr>
          <p:nvPr/>
        </p:nvCxnSpPr>
        <p:spPr>
          <a:xfrm>
            <a:off x="4267200" y="4008417"/>
            <a:ext cx="106680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98824" y="1200150"/>
            <a:ext cx="2672976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Lock Branches from Direct Update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824" y="2033585"/>
            <a:ext cx="2672976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Require Approval on PR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304800" y="2860670"/>
            <a:ext cx="26670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Require Successful Build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04800" y="3694105"/>
            <a:ext cx="26670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Stop Feature Contamination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0"/>
            <a:ext cx="7114704" cy="45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Configurations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" y="1063625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to </a:t>
            </a:r>
            <a:r>
              <a:rPr lang="en-US" dirty="0"/>
              <a:t>V</a:t>
            </a:r>
            <a:r>
              <a:rPr lang="en-US" dirty="0" smtClean="0"/>
              <a:t>ary Critical Settings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685800"/>
            <a:ext cx="5638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Connection Strings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307976"/>
            <a:ext cx="5638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Conditional Compilation 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926866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Settings (linking, debug settings, provisioning profiles)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552107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 everything can be handled through configuration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4178139"/>
            <a:ext cx="5638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Manifest, </a:t>
            </a:r>
            <a:r>
              <a:rPr lang="en-US" dirty="0" err="1" smtClean="0"/>
              <a:t>Info.plist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782" y="1042596"/>
            <a:ext cx="2671804" cy="281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2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81400" y="1200150"/>
            <a:ext cx="1295400" cy="685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Agnostic Tests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09854" y="1200150"/>
            <a:ext cx="1295400" cy="685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iOS Tests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72100" y="1200150"/>
            <a:ext cx="1295400" cy="685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Tests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65088" y="2343150"/>
            <a:ext cx="1289824" cy="685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iOS Test Runner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29200" y="2307373"/>
            <a:ext cx="1289824" cy="685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Test Runner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71600" y="2343150"/>
            <a:ext cx="1295400" cy="685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iOS UI Automation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667500" y="2293899"/>
            <a:ext cx="1295400" cy="685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UI Automation</a:t>
            </a:r>
            <a:endParaRPr lang="en-US" dirty="0"/>
          </a:p>
        </p:txBody>
      </p:sp>
      <p:sp>
        <p:nvSpPr>
          <p:cNvPr id="12" name="Cloud 11"/>
          <p:cNvSpPr/>
          <p:nvPr/>
        </p:nvSpPr>
        <p:spPr>
          <a:xfrm>
            <a:off x="1524000" y="3116224"/>
            <a:ext cx="5791200" cy="1978025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mtClean="0"/>
              <a:t>Test Cloud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700454" y="3532264"/>
            <a:ext cx="929268" cy="108925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iOS Devices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55166" y="3509304"/>
            <a:ext cx="929268" cy="108925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Devices</a:t>
            </a:r>
            <a:endParaRPr lang="en-US" dirty="0"/>
          </a:p>
        </p:txBody>
      </p:sp>
      <p:cxnSp>
        <p:nvCxnSpPr>
          <p:cNvPr id="16" name="Elbow Connector 15"/>
          <p:cNvCxnSpPr>
            <a:stCxn id="5" idx="2"/>
            <a:endCxn id="8" idx="0"/>
          </p:cNvCxnSpPr>
          <p:nvPr/>
        </p:nvCxnSpPr>
        <p:spPr>
          <a:xfrm rot="5400000">
            <a:off x="3790950" y="1905000"/>
            <a:ext cx="457200" cy="4191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2"/>
            <a:endCxn id="8" idx="0"/>
          </p:cNvCxnSpPr>
          <p:nvPr/>
        </p:nvCxnSpPr>
        <p:spPr>
          <a:xfrm rot="16200000" flipH="1">
            <a:off x="2855177" y="1388327"/>
            <a:ext cx="457200" cy="14524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0" idx="2"/>
            <a:endCxn id="13" idx="0"/>
          </p:cNvCxnSpPr>
          <p:nvPr/>
        </p:nvCxnSpPr>
        <p:spPr>
          <a:xfrm rot="16200000" flipH="1">
            <a:off x="2340537" y="2707713"/>
            <a:ext cx="503314" cy="11457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8" idx="2"/>
            <a:endCxn id="13" idx="0"/>
          </p:cNvCxnSpPr>
          <p:nvPr/>
        </p:nvCxnSpPr>
        <p:spPr>
          <a:xfrm rot="5400000">
            <a:off x="3235887" y="2958151"/>
            <a:ext cx="503314" cy="64491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5" idx="2"/>
            <a:endCxn id="9" idx="0"/>
          </p:cNvCxnSpPr>
          <p:nvPr/>
        </p:nvCxnSpPr>
        <p:spPr>
          <a:xfrm rot="16200000" flipH="1">
            <a:off x="4740895" y="1374155"/>
            <a:ext cx="421423" cy="1445012"/>
          </a:xfrm>
          <a:prstGeom prst="bentConnector3">
            <a:avLst>
              <a:gd name="adj1" fmla="val 5264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7" idx="2"/>
            <a:endCxn id="9" idx="0"/>
          </p:cNvCxnSpPr>
          <p:nvPr/>
        </p:nvCxnSpPr>
        <p:spPr>
          <a:xfrm rot="5400000">
            <a:off x="5636245" y="1923817"/>
            <a:ext cx="421423" cy="345688"/>
          </a:xfrm>
          <a:prstGeom prst="bentConnector3">
            <a:avLst>
              <a:gd name="adj1" fmla="val 5264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9" idx="2"/>
            <a:endCxn id="14" idx="0"/>
          </p:cNvCxnSpPr>
          <p:nvPr/>
        </p:nvCxnSpPr>
        <p:spPr>
          <a:xfrm rot="16200000" flipH="1">
            <a:off x="5588891" y="3078394"/>
            <a:ext cx="516131" cy="3456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11" idx="2"/>
            <a:endCxn id="14" idx="0"/>
          </p:cNvCxnSpPr>
          <p:nvPr/>
        </p:nvCxnSpPr>
        <p:spPr>
          <a:xfrm rot="5400000">
            <a:off x="6402698" y="2596801"/>
            <a:ext cx="529605" cy="12954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35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063625"/>
            <a:ext cx="5105400" cy="17799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1091583"/>
            <a:ext cx="2895600" cy="69691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Gendarme?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298824" y="1856274"/>
            <a:ext cx="2901576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Paid Tools?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98824" y="3010305"/>
            <a:ext cx="8387976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Roslyn (</a:t>
            </a:r>
            <a:r>
              <a:rPr lang="en-US" sz="2400" dirty="0" err="1" smtClean="0"/>
              <a:t>Nuget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98824" y="3867555"/>
            <a:ext cx="83820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But what about </a:t>
            </a:r>
            <a:r>
              <a:rPr lang="en-US" sz="2400" dirty="0" err="1" smtClean="0"/>
              <a:t>Xbuild</a:t>
            </a:r>
            <a:r>
              <a:rPr lang="en-US" sz="2400" dirty="0" smtClean="0"/>
              <a:t> and </a:t>
            </a:r>
            <a:r>
              <a:rPr lang="en-US" sz="2400" dirty="0" err="1" smtClean="0"/>
              <a:t>MSBuild</a:t>
            </a:r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43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Setting up a CI 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5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App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091583"/>
            <a:ext cx="8382000" cy="69691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Info.plist</a:t>
            </a:r>
            <a:r>
              <a:rPr lang="en-US" sz="2400" dirty="0" smtClean="0"/>
              <a:t> vs. Android Manifest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96765" y="1837373"/>
            <a:ext cx="8384059" cy="69691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/</a:t>
            </a:r>
            <a:r>
              <a:rPr lang="en-US" sz="2400" dirty="0" err="1"/>
              <a:t>usr</a:t>
            </a:r>
            <a:r>
              <a:rPr lang="en-US" sz="2400" dirty="0"/>
              <a:t>/</a:t>
            </a:r>
            <a:r>
              <a:rPr lang="en-US" sz="2400" dirty="0" err="1"/>
              <a:t>libexec</a:t>
            </a:r>
            <a:r>
              <a:rPr lang="en-US" sz="2400" dirty="0"/>
              <a:t>/</a:t>
            </a:r>
            <a:r>
              <a:rPr lang="en-US" sz="2400" dirty="0" err="1"/>
              <a:t>plistbuddy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92848" y="2583163"/>
            <a:ext cx="8387976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Script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57200" y="355636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echo </a:t>
            </a:r>
            <a:r>
              <a:rPr lang="en-US" sz="1400" dirty="0"/>
              <a:t>String To find: $</a:t>
            </a:r>
            <a:r>
              <a:rPr lang="en-US" sz="1400" dirty="0" smtClean="0"/>
              <a:t>1</a:t>
            </a:r>
          </a:p>
          <a:p>
            <a:r>
              <a:rPr lang="en-US" sz="1400" dirty="0" smtClean="0"/>
              <a:t>echo </a:t>
            </a:r>
            <a:r>
              <a:rPr lang="en-US" sz="1400" dirty="0"/>
              <a:t>String To Replace with: $</a:t>
            </a:r>
            <a:r>
              <a:rPr lang="en-US" sz="1400" dirty="0" smtClean="0"/>
              <a:t>2</a:t>
            </a:r>
          </a:p>
          <a:p>
            <a:r>
              <a:rPr lang="en-US" sz="1400" dirty="0" smtClean="0"/>
              <a:t>echo </a:t>
            </a:r>
            <a:r>
              <a:rPr lang="en-US" sz="1400" dirty="0"/>
              <a:t>File to Replace In: $</a:t>
            </a:r>
            <a:r>
              <a:rPr lang="en-US" sz="1400" dirty="0" smtClean="0"/>
              <a:t>3</a:t>
            </a:r>
          </a:p>
          <a:p>
            <a:endParaRPr lang="en-US" sz="1400" dirty="0" smtClean="0"/>
          </a:p>
          <a:p>
            <a:r>
              <a:rPr lang="en-US" sz="1400" dirty="0" err="1" smtClean="0"/>
              <a:t>sed</a:t>
            </a:r>
            <a:r>
              <a:rPr lang="en-US" sz="1400" dirty="0" smtClean="0"/>
              <a:t> </a:t>
            </a:r>
            <a:r>
              <a:rPr lang="en-US" sz="1400" dirty="0"/>
              <a:t>-</a:t>
            </a:r>
            <a:r>
              <a:rPr lang="en-US" sz="1400" dirty="0" err="1"/>
              <a:t>i</a:t>
            </a:r>
            <a:r>
              <a:rPr lang="en-US" sz="1400" dirty="0"/>
              <a:t> -e "s/$1/$2/g" $3</a:t>
            </a:r>
          </a:p>
        </p:txBody>
      </p:sp>
      <p:sp>
        <p:nvSpPr>
          <p:cNvPr id="9" name="Rectangle 8"/>
          <p:cNvSpPr/>
          <p:nvPr/>
        </p:nvSpPr>
        <p:spPr>
          <a:xfrm>
            <a:off x="3429000" y="3322603"/>
            <a:ext cx="5251824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iOS: </a:t>
            </a:r>
            <a:r>
              <a:rPr lang="en-US" sz="2400" dirty="0" err="1"/>
              <a:t>CFBundleIdentifier</a:t>
            </a:r>
            <a:r>
              <a:rPr lang="en-US" sz="2400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9000" y="4062043"/>
            <a:ext cx="5237408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Android: App: package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40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Version Numbers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2396"/>
            <a:ext cx="5867400" cy="18511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1091583"/>
            <a:ext cx="8382000" cy="69691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VS Store Package or Find and Replace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96765" y="1837373"/>
            <a:ext cx="8384059" cy="69691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Build version format can be </a:t>
            </a:r>
            <a:r>
              <a:rPr lang="en-US" sz="2400" dirty="0" smtClean="0"/>
              <a:t>overridden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92848" y="2583163"/>
            <a:ext cx="8387976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Visible Version Vs. Increment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019800" y="340995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iOS: </a:t>
            </a:r>
            <a:r>
              <a:rPr lang="en-US" dirty="0" err="1" smtClean="0"/>
              <a:t>CFBundleVersion</a:t>
            </a:r>
            <a:endParaRPr lang="en-US" dirty="0" smtClean="0"/>
          </a:p>
          <a:p>
            <a:r>
              <a:rPr lang="en-US" dirty="0" err="1" smtClean="0"/>
              <a:t>CFShortVersionString</a:t>
            </a:r>
            <a:endParaRPr lang="en-US" dirty="0" smtClean="0"/>
          </a:p>
          <a:p>
            <a:r>
              <a:rPr lang="en-US" dirty="0" smtClean="0"/>
              <a:t>Android: </a:t>
            </a:r>
            <a:r>
              <a:rPr lang="en-US" dirty="0" err="1"/>
              <a:t>v</a:t>
            </a:r>
            <a:r>
              <a:rPr lang="en-US" dirty="0" err="1" smtClean="0"/>
              <a:t>ersionCode</a:t>
            </a:r>
            <a:endParaRPr lang="en-US" dirty="0" smtClean="0"/>
          </a:p>
          <a:p>
            <a:r>
              <a:rPr lang="en-US" dirty="0" err="1"/>
              <a:t>v</a:t>
            </a:r>
            <a:r>
              <a:rPr lang="en-US" dirty="0" err="1" smtClean="0"/>
              <a:t>ersionName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Release Notes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091583"/>
            <a:ext cx="8382000" cy="69691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Need third party package to do </a:t>
            </a:r>
            <a:r>
              <a:rPr lang="mr-IN" sz="2400" dirty="0" smtClean="0"/>
              <a:t>–</a:t>
            </a:r>
            <a:r>
              <a:rPr lang="en-US" sz="2400" dirty="0" smtClean="0"/>
              <a:t> several in store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80086" y="1834198"/>
            <a:ext cx="8384059" cy="69691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Base on custom queries or commits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92848" y="2583163"/>
            <a:ext cx="8387976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Prefer custom templates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92848" y="3322603"/>
            <a:ext cx="6412752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Built in version field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04800" y="4062043"/>
            <a:ext cx="64008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What do subsequent builds </a:t>
            </a:r>
            <a:r>
              <a:rPr lang="en-US" sz="2400" smtClean="0"/>
              <a:t>pick up?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277" y="3322602"/>
            <a:ext cx="1306547" cy="130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22313" y="3305176"/>
            <a:ext cx="7772400" cy="102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9557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r>
              <a:rPr lang="en-US" smtClean="0"/>
              <a:t>Kevin Ford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722313" y="2180036"/>
            <a:ext cx="7772400" cy="112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7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5570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FF6600"/>
                </a:solidFill>
              </a:rPr>
              <a:t>kevinf@magenic.com</a:t>
            </a:r>
          </a:p>
          <a:p>
            <a:r>
              <a:rPr lang="en-US" smtClean="0">
                <a:solidFill>
                  <a:srgbClr val="FF6600"/>
                </a:solidFill>
              </a:rPr>
              <a:t>@Bowman74</a:t>
            </a:r>
          </a:p>
          <a:p>
            <a:r>
              <a:rPr lang="en-US" smtClean="0">
                <a:solidFill>
                  <a:srgbClr val="FF6600"/>
                </a:solidFill>
              </a:rPr>
              <a:t>http://windingroadway.blogspot.com/</a:t>
            </a:r>
          </a:p>
          <a:p>
            <a:r>
              <a:rPr lang="en-US" smtClean="0">
                <a:solidFill>
                  <a:srgbClr val="FF6600"/>
                </a:solidFill>
              </a:rPr>
              <a:t>https://github.com/Bowman74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2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to </a:t>
            </a:r>
            <a:r>
              <a:rPr lang="en-US" dirty="0" err="1" smtClean="0"/>
              <a:t>HockeyApp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834" y="1063624"/>
            <a:ext cx="1598966" cy="8223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1091583"/>
            <a:ext cx="6783034" cy="69691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Android, iOS and UWP </a:t>
            </a:r>
            <a:r>
              <a:rPr lang="mr-IN" sz="2400" dirty="0" smtClean="0"/>
              <a:t>–</a:t>
            </a:r>
            <a:r>
              <a:rPr lang="en-US" sz="2400" dirty="0" smtClean="0"/>
              <a:t> private app store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92848" y="1867203"/>
            <a:ext cx="8384059" cy="69691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Canned VSTS </a:t>
            </a:r>
            <a:r>
              <a:rPr lang="en-US" sz="2400" dirty="0" err="1" smtClean="0"/>
              <a:t>rask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04800" y="2642823"/>
            <a:ext cx="8387976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Drag along: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57200" y="3392895"/>
            <a:ext cx="6630634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Distribution Teams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970327"/>
            <a:ext cx="6630634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Release Notes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4547759"/>
            <a:ext cx="6630634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Debug Symbols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39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Setting up a CD 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Mobile Center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063625"/>
            <a:ext cx="3943350" cy="35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 Studio Mobile Center – Build Features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9233" y="1352550"/>
            <a:ext cx="6516040" cy="529542"/>
          </a:xfrm>
          <a:prstGeom prst="rect">
            <a:avLst/>
          </a:prstGeom>
          <a:solidFill>
            <a:srgbClr val="EC2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Tie to </a:t>
            </a:r>
            <a:r>
              <a:rPr lang="en-US" sz="1350" dirty="0" err="1" smtClean="0"/>
              <a:t>Github</a:t>
            </a:r>
            <a:r>
              <a:rPr lang="en-US" sz="1350" dirty="0" smtClean="0"/>
              <a:t>, </a:t>
            </a:r>
            <a:r>
              <a:rPr lang="en-US" sz="1350" dirty="0" err="1" smtClean="0"/>
              <a:t>BitBucket</a:t>
            </a:r>
            <a:r>
              <a:rPr lang="en-US" sz="1350" dirty="0" smtClean="0"/>
              <a:t>, </a:t>
            </a:r>
            <a:r>
              <a:rPr lang="en-US" sz="1350" dirty="0" smtClean="0"/>
              <a:t>VSTS</a:t>
            </a:r>
            <a:endParaRPr lang="en-US" sz="1350" dirty="0"/>
          </a:p>
        </p:txBody>
      </p:sp>
      <p:sp>
        <p:nvSpPr>
          <p:cNvPr id="5" name="Rectangle 4"/>
          <p:cNvSpPr/>
          <p:nvPr/>
        </p:nvSpPr>
        <p:spPr>
          <a:xfrm>
            <a:off x="389233" y="1923341"/>
            <a:ext cx="6516040" cy="529542"/>
          </a:xfrm>
          <a:prstGeom prst="rect">
            <a:avLst/>
          </a:prstGeom>
          <a:solidFill>
            <a:srgbClr val="DC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Build vendor native </a:t>
            </a:r>
            <a:r>
              <a:rPr lang="en-US" sz="1350" dirty="0" err="1"/>
              <a:t>iO</a:t>
            </a:r>
            <a:r>
              <a:rPr lang="en-US" sz="1350" dirty="0"/>
              <a:t> (Swift/</a:t>
            </a:r>
            <a:r>
              <a:rPr lang="en-US" sz="1350" dirty="0" err="1"/>
              <a:t>Obj</a:t>
            </a:r>
            <a:r>
              <a:rPr lang="en-US" sz="1350" dirty="0"/>
              <a:t>-C), </a:t>
            </a:r>
            <a:r>
              <a:rPr lang="en-US" sz="1350" dirty="0" err="1"/>
              <a:t>Xamarin</a:t>
            </a:r>
            <a:r>
              <a:rPr lang="en-US" sz="1350" dirty="0"/>
              <a:t>, </a:t>
            </a:r>
            <a:r>
              <a:rPr lang="en-US" sz="1350" dirty="0" err="1" smtClean="0"/>
              <a:t>ReactNavite</a:t>
            </a:r>
            <a:r>
              <a:rPr lang="en-US" sz="1350" dirty="0" smtClean="0"/>
              <a:t>, UWP </a:t>
            </a:r>
            <a:endParaRPr lang="en-US" sz="1350" dirty="0"/>
          </a:p>
        </p:txBody>
      </p:sp>
      <p:sp>
        <p:nvSpPr>
          <p:cNvPr id="6" name="Rectangle 5"/>
          <p:cNvSpPr/>
          <p:nvPr/>
        </p:nvSpPr>
        <p:spPr>
          <a:xfrm>
            <a:off x="389233" y="2494132"/>
            <a:ext cx="6516040" cy="529542"/>
          </a:xfrm>
          <a:prstGeom prst="rect">
            <a:avLst/>
          </a:prstGeom>
          <a:solidFill>
            <a:srgbClr val="DC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Based on branch</a:t>
            </a:r>
          </a:p>
        </p:txBody>
      </p:sp>
      <p:sp>
        <p:nvSpPr>
          <p:cNvPr id="7" name="Rectangle 6"/>
          <p:cNvSpPr/>
          <p:nvPr/>
        </p:nvSpPr>
        <p:spPr>
          <a:xfrm>
            <a:off x="385165" y="3657143"/>
            <a:ext cx="6516040" cy="529542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Push to deployment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385165" y="3082552"/>
            <a:ext cx="6516040" cy="529542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Signs APKs and IPAs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08" y="906972"/>
            <a:ext cx="2074718" cy="17375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3131" y="4250721"/>
            <a:ext cx="6520108" cy="533342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Ever increasing ability to </a:t>
            </a:r>
            <a:r>
              <a:rPr lang="en-US" dirty="0" smtClean="0"/>
              <a:t>customize (custom scripts)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2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Studio Mobile Center – </a:t>
            </a:r>
            <a:r>
              <a:rPr lang="en-US" dirty="0" smtClean="0"/>
              <a:t>Test </a:t>
            </a:r>
            <a:r>
              <a:rPr lang="en-US" dirty="0"/>
              <a:t>Features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89875" y="1376962"/>
            <a:ext cx="6516040" cy="529542"/>
          </a:xfrm>
          <a:prstGeom prst="rect">
            <a:avLst/>
          </a:prstGeom>
          <a:solidFill>
            <a:srgbClr val="EC2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Run Tests on multiple devices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875" y="2090585"/>
            <a:ext cx="6516040" cy="529542"/>
          </a:xfrm>
          <a:prstGeom prst="rect">
            <a:avLst/>
          </a:prstGeom>
          <a:solidFill>
            <a:srgbClr val="DD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Test Frameworks – </a:t>
            </a:r>
            <a:r>
              <a:rPr lang="en-US" sz="1350" dirty="0" err="1"/>
              <a:t>Appium</a:t>
            </a:r>
            <a:r>
              <a:rPr lang="en-US" sz="1350" dirty="0"/>
              <a:t>, Calabash, Expresso, </a:t>
            </a:r>
            <a:r>
              <a:rPr lang="en-US" sz="1350" dirty="0" err="1"/>
              <a:t>Xamarin</a:t>
            </a:r>
            <a:r>
              <a:rPr lang="en-US" sz="1350" dirty="0"/>
              <a:t> </a:t>
            </a:r>
            <a:r>
              <a:rPr lang="en-US" sz="1350" dirty="0" err="1"/>
              <a:t>UITest</a:t>
            </a:r>
            <a:endParaRPr lang="en-US" sz="1350" dirty="0"/>
          </a:p>
        </p:txBody>
      </p:sp>
      <p:sp>
        <p:nvSpPr>
          <p:cNvPr id="6" name="Rectangle 5"/>
          <p:cNvSpPr/>
          <p:nvPr/>
        </p:nvSpPr>
        <p:spPr>
          <a:xfrm>
            <a:off x="289875" y="2804208"/>
            <a:ext cx="6516040" cy="529542"/>
          </a:xfrm>
          <a:prstGeom prst="rect">
            <a:avLst/>
          </a:prstGeom>
          <a:solidFill>
            <a:srgbClr val="DD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Currently only run via command line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66" y="827569"/>
            <a:ext cx="1850682" cy="18013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9875" y="3503345"/>
            <a:ext cx="6516040" cy="529542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Canned tests on build</a:t>
            </a: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284443" y="4202482"/>
            <a:ext cx="6516040" cy="529542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Custom build scripts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05288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Studio Mobile Center – </a:t>
            </a:r>
            <a:r>
              <a:rPr lang="en-US" dirty="0" smtClean="0"/>
              <a:t>Deploy </a:t>
            </a:r>
            <a:r>
              <a:rPr lang="en-US" dirty="0"/>
              <a:t>Features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1504950"/>
            <a:ext cx="6516040" cy="529542"/>
          </a:xfrm>
          <a:prstGeom prst="rect">
            <a:avLst/>
          </a:prstGeom>
          <a:solidFill>
            <a:srgbClr val="EC2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Multiple Groups allowed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2218573"/>
            <a:ext cx="6516040" cy="529542"/>
          </a:xfrm>
          <a:prstGeom prst="rect">
            <a:avLst/>
          </a:prstGeom>
          <a:solidFill>
            <a:srgbClr val="DD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Version notification via email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2932196"/>
            <a:ext cx="6516040" cy="529542"/>
          </a:xfrm>
          <a:prstGeom prst="rect">
            <a:avLst/>
          </a:prstGeom>
          <a:solidFill>
            <a:srgbClr val="DD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Group invite e-mail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3645818"/>
            <a:ext cx="6516040" cy="529542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Builds only go to one group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642" y="884883"/>
            <a:ext cx="1684961" cy="16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7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Studio Mobile Center – </a:t>
            </a:r>
            <a:r>
              <a:rPr lang="en-US" dirty="0" smtClean="0"/>
              <a:t>Crash and Analytics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428750"/>
            <a:ext cx="6516040" cy="529542"/>
          </a:xfrm>
          <a:prstGeom prst="rect">
            <a:avLst/>
          </a:prstGeom>
          <a:solidFill>
            <a:srgbClr val="EC2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Basic crash reporting</a:t>
            </a:r>
            <a:endParaRPr lang="en-US" sz="1350" dirty="0"/>
          </a:p>
        </p:txBody>
      </p:sp>
      <p:sp>
        <p:nvSpPr>
          <p:cNvPr id="5" name="Rectangle 4"/>
          <p:cNvSpPr/>
          <p:nvPr/>
        </p:nvSpPr>
        <p:spPr>
          <a:xfrm>
            <a:off x="304800" y="2142373"/>
            <a:ext cx="6516040" cy="529542"/>
          </a:xfrm>
          <a:prstGeom prst="rect">
            <a:avLst/>
          </a:prstGeom>
          <a:solidFill>
            <a:srgbClr val="DD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Information on user devices and versions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2855996"/>
            <a:ext cx="6516040" cy="529542"/>
          </a:xfrm>
          <a:prstGeom prst="rect">
            <a:avLst/>
          </a:prstGeom>
          <a:solidFill>
            <a:srgbClr val="DD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Some events recorded automatically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3569618"/>
            <a:ext cx="6516040" cy="529542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Can define custom events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02" y="946230"/>
            <a:ext cx="1622438" cy="14730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02" y="2685976"/>
            <a:ext cx="1699780" cy="152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1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 Studio Mobile Center – </a:t>
            </a:r>
            <a:r>
              <a:rPr lang="en-US" dirty="0" smtClean="0"/>
              <a:t>Push </a:t>
            </a:r>
            <a:r>
              <a:rPr lang="en-US" dirty="0" err="1" smtClean="0"/>
              <a:t>Notificaitons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352550"/>
            <a:ext cx="6516040" cy="529542"/>
          </a:xfrm>
          <a:prstGeom prst="rect">
            <a:avLst/>
          </a:prstGeom>
          <a:solidFill>
            <a:srgbClr val="EC2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Push in </a:t>
            </a:r>
            <a:r>
              <a:rPr lang="mr-IN" sz="1350" dirty="0" smtClean="0"/>
              <a:t>–</a:t>
            </a:r>
            <a:r>
              <a:rPr lang="en-US" sz="1350" dirty="0" smtClean="0"/>
              <a:t> Tables and authentication out</a:t>
            </a:r>
            <a:endParaRPr lang="en-US" sz="1350" dirty="0"/>
          </a:p>
        </p:txBody>
      </p:sp>
      <p:sp>
        <p:nvSpPr>
          <p:cNvPr id="5" name="Rectangle 4"/>
          <p:cNvSpPr/>
          <p:nvPr/>
        </p:nvSpPr>
        <p:spPr>
          <a:xfrm>
            <a:off x="304800" y="2066173"/>
            <a:ext cx="6516040" cy="529542"/>
          </a:xfrm>
          <a:prstGeom prst="rect">
            <a:avLst/>
          </a:prstGeom>
          <a:solidFill>
            <a:srgbClr val="DD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Works on all supported platforms</a:t>
            </a:r>
            <a:endParaRPr lang="en-US" sz="1350" dirty="0"/>
          </a:p>
        </p:txBody>
      </p:sp>
      <p:sp>
        <p:nvSpPr>
          <p:cNvPr id="6" name="Rectangle 5"/>
          <p:cNvSpPr/>
          <p:nvPr/>
        </p:nvSpPr>
        <p:spPr>
          <a:xfrm>
            <a:off x="304800" y="2779796"/>
            <a:ext cx="6516040" cy="529542"/>
          </a:xfrm>
          <a:prstGeom prst="rect">
            <a:avLst/>
          </a:prstGeom>
          <a:solidFill>
            <a:srgbClr val="DD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Powered by Windows Push Notification Service (WNS)</a:t>
            </a: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304800" y="3493418"/>
            <a:ext cx="6516040" cy="529542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Can sent targeted messages to audiences</a:t>
            </a:r>
            <a:endParaRPr lang="en-US" sz="13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063229"/>
            <a:ext cx="1627395" cy="171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9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Visual Studio Mobile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4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0" y="1276350"/>
            <a:ext cx="5867400" cy="918526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VSTS Setup Blog post</a:t>
            </a:r>
            <a:r>
              <a:rPr lang="en-US" dirty="0"/>
              <a:t>: http://</a:t>
            </a:r>
            <a:r>
              <a:rPr lang="en-US" dirty="0" err="1"/>
              <a:t>windingroadway.blogspot.com</a:t>
            </a:r>
            <a:r>
              <a:rPr lang="en-US" dirty="0"/>
              <a:t>/2016/05/setting-up-release-builds-with-</a:t>
            </a:r>
            <a:r>
              <a:rPr lang="en-US" dirty="0" err="1"/>
              <a:t>xamarin.html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88989" y="3384681"/>
            <a:ext cx="5867400" cy="918525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 Studio Mobile Center</a:t>
            </a:r>
            <a:r>
              <a:rPr lang="en-US" dirty="0"/>
              <a:t>: https://</a:t>
            </a:r>
            <a:r>
              <a:rPr lang="en-US" dirty="0" err="1"/>
              <a:t>www.visualstudio.com</a:t>
            </a:r>
            <a:r>
              <a:rPr lang="en-US" dirty="0"/>
              <a:t>/vs/mobile-center/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24000" y="2329764"/>
            <a:ext cx="5867400" cy="918526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MacInCloud</a:t>
            </a:r>
            <a:r>
              <a:rPr lang="en-US" dirty="0" smtClean="0"/>
              <a:t>:</a:t>
            </a:r>
          </a:p>
          <a:p>
            <a:pPr algn="ctr"/>
            <a:r>
              <a:rPr lang="en-US" dirty="0"/>
              <a:t>http://</a:t>
            </a:r>
            <a:r>
              <a:rPr lang="en-US" dirty="0" err="1"/>
              <a:t>www.macincloud.com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0436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90550"/>
            <a:ext cx="6248400" cy="399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9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067694"/>
            <a:ext cx="8229600" cy="857250"/>
          </a:xfrm>
        </p:spPr>
        <p:txBody>
          <a:bodyPr/>
          <a:lstStyle/>
          <a:p>
            <a:r>
              <a:rPr lang="en-US" dirty="0"/>
              <a:t>Thanks!!!</a:t>
            </a:r>
          </a:p>
        </p:txBody>
      </p:sp>
    </p:spTree>
    <p:extLst>
      <p:ext uri="{BB962C8B-B14F-4D97-AF65-F5344CB8AC3E}">
        <p14:creationId xmlns:p14="http://schemas.microsoft.com/office/powerpoint/2010/main" val="154188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200150"/>
            <a:ext cx="8387976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Continuous Integration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04800" y="2190750"/>
            <a:ext cx="8387976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Continuous Delivery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04800" y="3181350"/>
            <a:ext cx="8387976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Continuous Deployment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06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Challenges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200150"/>
            <a:ext cx="8387976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iOS Needs to be built on a Mac / UWP on Windows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98824" y="2033585"/>
            <a:ext cx="8387976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iOS Provisioning Profiles / Android Signing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04800" y="2860670"/>
            <a:ext cx="8387976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Platform Specific Unit Testing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04800" y="3694105"/>
            <a:ext cx="83820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Deployment Platform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178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1082675"/>
            <a:ext cx="3352800" cy="375015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VSTS Approach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36" y="1276350"/>
            <a:ext cx="1532328" cy="87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0600" y="2365375"/>
            <a:ext cx="2590800" cy="3587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Source Control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90600" y="2936875"/>
            <a:ext cx="2590800" cy="3587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Stories / Tasks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0600" y="3508375"/>
            <a:ext cx="2590800" cy="3587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Configuration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90600" y="4084637"/>
            <a:ext cx="2590800" cy="3587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 Build Agent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72636" y="1089026"/>
            <a:ext cx="3352800" cy="117792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39" y="1190745"/>
            <a:ext cx="1219200" cy="63640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253636" y="1809750"/>
            <a:ext cx="2590800" cy="3587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 Build Agent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72636" y="2365616"/>
            <a:ext cx="3352800" cy="118427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53636" y="3063995"/>
            <a:ext cx="2590800" cy="3587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Automated Testing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885175" y="3648557"/>
            <a:ext cx="3352800" cy="118427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266175" y="4346936"/>
            <a:ext cx="2590800" cy="3587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QA/UAT App Distribution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466" y="3713684"/>
            <a:ext cx="984146" cy="5061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0839" y="2503230"/>
            <a:ext cx="2057400" cy="49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4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Can a Build be Kicked Off?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200150"/>
            <a:ext cx="8387976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When a Branch is Updated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98824" y="2033585"/>
            <a:ext cx="8387976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At a scheduled time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04800" y="2860670"/>
            <a:ext cx="8387976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When a pull request is created </a:t>
            </a:r>
            <a:r>
              <a:rPr lang="en-US" sz="2400" dirty="0" smtClean="0"/>
              <a:t>( or gated </a:t>
            </a:r>
            <a:r>
              <a:rPr lang="en-US" sz="2400" dirty="0" err="1" smtClean="0"/>
              <a:t>checkin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04800" y="3694105"/>
            <a:ext cx="83820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Manually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19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Definition Tasks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200150"/>
            <a:ext cx="8387976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Perform a specific predefined function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98824" y="2033585"/>
            <a:ext cx="8387976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Can run scripts (</a:t>
            </a:r>
            <a:r>
              <a:rPr lang="en-US" sz="2400" dirty="0" err="1" smtClean="0"/>
              <a:t>ps</a:t>
            </a:r>
            <a:r>
              <a:rPr lang="en-US" sz="2400" dirty="0" smtClean="0"/>
              <a:t>, </a:t>
            </a:r>
            <a:r>
              <a:rPr lang="en-US" sz="2400" dirty="0" err="1" smtClean="0"/>
              <a:t>sh</a:t>
            </a:r>
            <a:r>
              <a:rPr lang="en-US" sz="2400" dirty="0" smtClean="0"/>
              <a:t>,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04800" y="2860670"/>
            <a:ext cx="8387976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May fail the build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04800" y="3694105"/>
            <a:ext cx="83820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Execute Sequentially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662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Restoring </a:t>
            </a:r>
            <a:r>
              <a:rPr lang="en-US" dirty="0" err="1" smtClean="0"/>
              <a:t>Nuget</a:t>
            </a:r>
            <a:r>
              <a:rPr lang="en-US" dirty="0" smtClean="0"/>
              <a:t> Packages -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echo restore packages</a:t>
            </a:r>
          </a:p>
          <a:p>
            <a:pPr marL="0" indent="0">
              <a:buNone/>
            </a:pPr>
            <a:r>
              <a:rPr lang="en-US" dirty="0"/>
              <a:t>set -</a:t>
            </a:r>
            <a:r>
              <a:rPr lang="en-US" dirty="0" smtClean="0"/>
              <a:t>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echo Solution Name : $1</a:t>
            </a:r>
          </a:p>
          <a:p>
            <a:pPr marL="0" indent="0">
              <a:buNone/>
            </a:pPr>
            <a:r>
              <a:rPr lang="en-US" dirty="0" smtClean="0"/>
              <a:t>echo </a:t>
            </a:r>
            <a:r>
              <a:rPr lang="en-US" dirty="0" err="1" smtClean="0"/>
              <a:t>Nuget</a:t>
            </a:r>
            <a:r>
              <a:rPr lang="en-US" dirty="0" smtClean="0"/>
              <a:t> Location $2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mono $2 restore $1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Redmond 2016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Visual Studio Live! Redmond 2016</Template>
  <TotalTime>3012</TotalTime>
  <Words>655</Words>
  <Application>Microsoft Macintosh PowerPoint</Application>
  <PresentationFormat>On-screen Show (16:9)</PresentationFormat>
  <Paragraphs>167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 Bold</vt:lpstr>
      <vt:lpstr>Calibri</vt:lpstr>
      <vt:lpstr>Mangal</vt:lpstr>
      <vt:lpstr>ＭＳ Ｐゴシック</vt:lpstr>
      <vt:lpstr>Times New Roman</vt:lpstr>
      <vt:lpstr>Arial</vt:lpstr>
      <vt:lpstr>Visual Studio Live! Redmond 2016</vt:lpstr>
      <vt:lpstr>PowerPoint Presentation</vt:lpstr>
      <vt:lpstr>PowerPoint Presentation</vt:lpstr>
      <vt:lpstr>PowerPoint Presentation</vt:lpstr>
      <vt:lpstr>PowerPoint Presentation</vt:lpstr>
      <vt:lpstr>Mobile Challenges</vt:lpstr>
      <vt:lpstr>The VSTS Approach</vt:lpstr>
      <vt:lpstr>When Can a Build be Kicked Off?</vt:lpstr>
      <vt:lpstr>Build Definition Tasks</vt:lpstr>
      <vt:lpstr>Restoring Nuget Packages - Script</vt:lpstr>
      <vt:lpstr>Xbuild vs. MSBuild</vt:lpstr>
      <vt:lpstr>Continuous Integration</vt:lpstr>
      <vt:lpstr>Branch Management</vt:lpstr>
      <vt:lpstr>Build Configurations</vt:lpstr>
      <vt:lpstr>Unit Testing</vt:lpstr>
      <vt:lpstr>Code Quality</vt:lpstr>
      <vt:lpstr>Demo – Setting up a CI build</vt:lpstr>
      <vt:lpstr>Setting App Id</vt:lpstr>
      <vt:lpstr>Changing Version Numbers</vt:lpstr>
      <vt:lpstr>Creating Release Notes</vt:lpstr>
      <vt:lpstr>Pushing to HockeyApp</vt:lpstr>
      <vt:lpstr>Demo – Setting up a CD build</vt:lpstr>
      <vt:lpstr>Visual Studio Mobile Center</vt:lpstr>
      <vt:lpstr>Visual Studio Mobile Center – Build Features</vt:lpstr>
      <vt:lpstr>Visual Studio Mobile Center – Test Features</vt:lpstr>
      <vt:lpstr>Visual Studio Mobile Center – Deploy Features</vt:lpstr>
      <vt:lpstr>Visual Studio Mobile Center – Crash and Analytics</vt:lpstr>
      <vt:lpstr>Visual Studio Mobile Center – Push Notificaitons</vt:lpstr>
      <vt:lpstr>Demo – Visual Studio Mobile Center</vt:lpstr>
      <vt:lpstr>Useful Links</vt:lpstr>
      <vt:lpstr>Thanks!!!</vt:lpstr>
    </vt:vector>
  </TitlesOfParts>
  <Company>1105 Media Inc.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134</cp:revision>
  <dcterms:created xsi:type="dcterms:W3CDTF">2012-12-07T00:48:42Z</dcterms:created>
  <dcterms:modified xsi:type="dcterms:W3CDTF">2017-08-10T14:50:51Z</dcterms:modified>
</cp:coreProperties>
</file>